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8FC1-5D0F-41BB-8318-EF154450BCA4}" type="datetimeFigureOut">
              <a:rPr lang="tr-TR" smtClean="0"/>
              <a:t>12.06.2024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on7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2B99-80FC-4DF1-AD4B-7234905E9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0739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09133-7CBC-4C44-9E05-673EF66F8F3A}" type="datetimeFigureOut">
              <a:rPr lang="tr-TR" smtClean="0"/>
              <a:t>12.06.2024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on7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E1F5B-538F-4B05-B779-87FC6CB197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3909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9D2C-EBD9-4E53-98F5-D45FE0FDCC4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BAE-A062-4D26-9152-22471B862359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3BC-2AFE-43AC-8AE3-925DD20A6BCC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AF6-6117-4587-BB39-5EDF25DB6858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5AAD-390E-4BD0-814C-E5ADFC74A985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7AA-6416-49BF-996F-E8E05FC4CFC7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79D4-09C3-4FF1-BFBB-7502F067A4DC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CE1B-FF4B-4E46-8ACB-D6A41C6A6205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BA0-40E2-4918-809C-0237F39F9FF1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370E-464A-4336-B12F-98B163479D8B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403D-37AE-4205-BF9C-827690D530C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FA76-3819-47FB-9DD5-2906E4FA8916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F8C-1446-40CF-B688-8486920A43E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D30-B7E7-4608-90E0-C6C1B36209B7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BAF5-29A1-44AD-80E1-440AE4C9A9E7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E108-B02E-45AF-B8C1-F35D1A1AEFC9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13CC-41CC-4F13-964E-5849128A06F9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bisis.erciyes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45000" y="1955761"/>
            <a:ext cx="8915399" cy="1261250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/>
              <a:t>Erciyes Üniversitesi</a:t>
            </a:r>
            <a:endParaRPr lang="tr-TR" sz="8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40558" y="3217011"/>
            <a:ext cx="8521514" cy="286615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</a:rPr>
              <a:t>- Yatay Geçiş Ek Madde 1</a:t>
            </a:r>
          </a:p>
          <a:p>
            <a:r>
              <a:rPr lang="tr-TR" sz="4000" b="1" dirty="0" smtClean="0">
                <a:solidFill>
                  <a:srgbClr val="00B0F0"/>
                </a:solidFill>
              </a:rPr>
              <a:t>- Yatay </a:t>
            </a:r>
            <a:r>
              <a:rPr lang="tr-TR" sz="4000" b="1" dirty="0">
                <a:solidFill>
                  <a:srgbClr val="00B0F0"/>
                </a:solidFill>
              </a:rPr>
              <a:t>Geçiş </a:t>
            </a:r>
            <a:r>
              <a:rPr lang="tr-TR" sz="4000" b="1" dirty="0" err="1" smtClean="0">
                <a:solidFill>
                  <a:srgbClr val="00B0F0"/>
                </a:solidFill>
              </a:rPr>
              <a:t>Gano</a:t>
            </a:r>
            <a:endParaRPr lang="tr-TR" sz="4000" b="1" dirty="0" smtClean="0">
              <a:solidFill>
                <a:srgbClr val="00B0F0"/>
              </a:solidFill>
            </a:endParaRPr>
          </a:p>
          <a:p>
            <a:r>
              <a:rPr lang="tr-TR" sz="3200" b="1" dirty="0" smtClean="0">
                <a:solidFill>
                  <a:srgbClr val="C00000"/>
                </a:solidFill>
              </a:rPr>
              <a:t>İle ilgili makama verilecek belge talep işlem adımları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22" y="280159"/>
            <a:ext cx="1476790" cy="14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&gt;1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4790" y="1219200"/>
            <a:ext cx="8915400" cy="476596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https://obisis.erciyes.edu.tr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adresine giriş yapılır,  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063237" y="2945301"/>
            <a:ext cx="5568569" cy="441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C00000"/>
                </a:solidFill>
              </a:rPr>
              <a:t>Öğrenici No, şifre ve güvenlik kodu girilir, 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262964" y="3386736"/>
            <a:ext cx="3611880" cy="45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3484" r="55007" b="19399"/>
          <a:stretch/>
        </p:blipFill>
        <p:spPr>
          <a:xfrm>
            <a:off x="6874844" y="1695796"/>
            <a:ext cx="4810225" cy="414269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" y="1283390"/>
            <a:ext cx="833273" cy="824811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1310893" y="212525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069237" y="48793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9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&gt;2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4790" y="576441"/>
            <a:ext cx="8915400" cy="476596"/>
          </a:xfrm>
        </p:spPr>
        <p:txBody>
          <a:bodyPr/>
          <a:lstStyle/>
          <a:p>
            <a:r>
              <a:rPr lang="tr-TR" dirty="0" smtClean="0"/>
              <a:t>Gelen ekranda </a:t>
            </a:r>
            <a:r>
              <a:rPr lang="tr-TR" b="1" u="sng" dirty="0" smtClean="0">
                <a:solidFill>
                  <a:srgbClr val="FF0000"/>
                </a:solidFill>
              </a:rPr>
              <a:t>BELGE İSTEK </a:t>
            </a:r>
            <a:r>
              <a:rPr lang="tr-TR" dirty="0" smtClean="0"/>
              <a:t>sekmesine tıklanır,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591826" y="4339520"/>
            <a:ext cx="9914466" cy="707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rgbClr val="C00000"/>
                </a:solidFill>
              </a:rPr>
              <a:t>Bu alandan uygun istek seçilir, </a:t>
            </a:r>
            <a:r>
              <a:rPr lang="tr-TR" sz="1400" b="1" u="sng" dirty="0" smtClean="0">
                <a:solidFill>
                  <a:srgbClr val="00B0F0"/>
                </a:solidFill>
              </a:rPr>
              <a:t>EK MADDE 1</a:t>
            </a:r>
            <a:r>
              <a:rPr lang="tr-TR" sz="1400" b="1" dirty="0" smtClean="0">
                <a:solidFill>
                  <a:srgbClr val="C00000"/>
                </a:solidFill>
              </a:rPr>
              <a:t> / </a:t>
            </a:r>
            <a:r>
              <a:rPr lang="tr-TR" sz="1400" b="1" u="sng" dirty="0" smtClean="0">
                <a:solidFill>
                  <a:srgbClr val="00B0F0"/>
                </a:solidFill>
              </a:rPr>
              <a:t>GANO</a:t>
            </a:r>
            <a:r>
              <a:rPr lang="tr-TR" sz="1400" b="1" dirty="0" smtClean="0">
                <a:solidFill>
                  <a:srgbClr val="C00000"/>
                </a:solidFill>
              </a:rPr>
              <a:t> , </a:t>
            </a:r>
            <a:r>
              <a:rPr lang="tr-TR" sz="1400" b="1" dirty="0">
                <a:solidFill>
                  <a:srgbClr val="C00000"/>
                </a:solidFill>
              </a:rPr>
              <a:t>Sonrasında gelen ekrana </a:t>
            </a:r>
            <a:r>
              <a:rPr lang="tr-TR" sz="1400" b="1" u="sng" dirty="0">
                <a:solidFill>
                  <a:srgbClr val="00B0F0"/>
                </a:solidFill>
              </a:rPr>
              <a:t>ONAY</a:t>
            </a:r>
            <a:r>
              <a:rPr lang="tr-TR" sz="1400" b="1" dirty="0">
                <a:solidFill>
                  <a:srgbClr val="C00000"/>
                </a:solidFill>
              </a:rPr>
              <a:t> verilir, </a:t>
            </a:r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>
                <a:solidFill>
                  <a:srgbClr val="C00000"/>
                </a:solidFill>
              </a:rPr>
              <a:t>Son olarak </a:t>
            </a:r>
            <a:r>
              <a:rPr lang="tr-TR" sz="1400" b="1" u="sng" dirty="0">
                <a:solidFill>
                  <a:srgbClr val="0070C0"/>
                </a:solidFill>
              </a:rPr>
              <a:t>İstek Listeme </a:t>
            </a:r>
            <a:r>
              <a:rPr lang="tr-TR" sz="1400" b="1" u="sng" dirty="0" err="1">
                <a:solidFill>
                  <a:srgbClr val="0070C0"/>
                </a:solidFill>
              </a:rPr>
              <a:t>Ekle</a:t>
            </a:r>
            <a:r>
              <a:rPr lang="tr-TR" sz="1400" b="1" dirty="0" err="1">
                <a:solidFill>
                  <a:srgbClr val="C00000"/>
                </a:solidFill>
              </a:rPr>
              <a:t>’ye</a:t>
            </a:r>
            <a:r>
              <a:rPr lang="tr-TR" sz="1400" b="1" dirty="0">
                <a:solidFill>
                  <a:srgbClr val="C00000"/>
                </a:solidFill>
              </a:rPr>
              <a:t> </a:t>
            </a:r>
            <a:r>
              <a:rPr lang="tr-TR" sz="1400" b="1" dirty="0" smtClean="0">
                <a:solidFill>
                  <a:srgbClr val="C00000"/>
                </a:solidFill>
              </a:rPr>
              <a:t>tıklanır ve ile ilişik kesme süreci başlar,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74" t="31860" r="49395" b="29824"/>
          <a:stretch/>
        </p:blipFill>
        <p:spPr>
          <a:xfrm>
            <a:off x="1421305" y="1525249"/>
            <a:ext cx="4893335" cy="2237655"/>
          </a:xfrm>
          <a:prstGeom prst="rect">
            <a:avLst/>
          </a:prstGeom>
        </p:spPr>
      </p:pic>
      <p:cxnSp>
        <p:nvCxnSpPr>
          <p:cNvPr id="10" name="Düz Ok Bağlayıcısı 9"/>
          <p:cNvCxnSpPr/>
          <p:nvPr/>
        </p:nvCxnSpPr>
        <p:spPr>
          <a:xfrm flipH="1">
            <a:off x="5351646" y="891862"/>
            <a:ext cx="148465" cy="137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2052198" y="3349592"/>
            <a:ext cx="3373680" cy="105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09" y="1294789"/>
            <a:ext cx="3270142" cy="140148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9" y="1283390"/>
            <a:ext cx="833273" cy="824811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r="21132" b="18213"/>
          <a:stretch/>
        </p:blipFill>
        <p:spPr>
          <a:xfrm>
            <a:off x="6172700" y="5384765"/>
            <a:ext cx="5691296" cy="957095"/>
          </a:xfrm>
          <a:prstGeom prst="rect">
            <a:avLst/>
          </a:prstGeom>
        </p:spPr>
      </p:pic>
      <p:cxnSp>
        <p:nvCxnSpPr>
          <p:cNvPr id="18" name="Düz Ok Bağlayıcısı 17"/>
          <p:cNvCxnSpPr/>
          <p:nvPr/>
        </p:nvCxnSpPr>
        <p:spPr>
          <a:xfrm flipH="1" flipV="1">
            <a:off x="8973080" y="2303538"/>
            <a:ext cx="90536" cy="203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3564" y="4931339"/>
            <a:ext cx="2504987" cy="931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4575533" y="78077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5141986" y="353724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9120536" y="3349592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4233564" y="494290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&gt;3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278" y="903178"/>
            <a:ext cx="8915400" cy="78285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Sistemde sürecin takibi OBİSİS üzerinden </a:t>
            </a:r>
            <a:r>
              <a:rPr lang="tr-TR" b="1" dirty="0" smtClean="0">
                <a:solidFill>
                  <a:srgbClr val="00B0F0"/>
                </a:solidFill>
              </a:rPr>
              <a:t>MEZUNİYET</a:t>
            </a:r>
            <a:r>
              <a:rPr lang="tr-TR" dirty="0" smtClean="0"/>
              <a:t> seslemesinden kontrol edilebilir, </a:t>
            </a:r>
            <a:r>
              <a:rPr lang="tr-TR" b="1" dirty="0" smtClean="0">
                <a:solidFill>
                  <a:srgbClr val="00B0F0"/>
                </a:solidFill>
              </a:rPr>
              <a:t>onaylanan ve onaylanmayan </a:t>
            </a:r>
            <a:r>
              <a:rPr lang="tr-TR" dirty="0" smtClean="0"/>
              <a:t>birimler bu bölümde gözükmektedir, onaylanmayan birimler için ilgili birim görüşebilirsiniz,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448" t="22035" r="48841" b="11439"/>
          <a:stretch/>
        </p:blipFill>
        <p:spPr>
          <a:xfrm>
            <a:off x="6424640" y="2118988"/>
            <a:ext cx="5410467" cy="4156502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>
            <a:off x="7324825" y="1139535"/>
            <a:ext cx="519764" cy="1132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5197642" y="1572490"/>
            <a:ext cx="5707781" cy="420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İçerik Yer Tutucusu 2"/>
          <p:cNvSpPr txBox="1">
            <a:spLocks/>
          </p:cNvSpPr>
          <p:nvPr/>
        </p:nvSpPr>
        <p:spPr>
          <a:xfrm>
            <a:off x="1310787" y="1873334"/>
            <a:ext cx="4146737" cy="4734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Bu süreçte ilgili fakülte ve bölümlerin onaylama süreci başlar, 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bu süreçler, fakülte ve birimlere göre değişiklik gösterir;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Kütüphane Daire Başkanlığı,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Bölüm Başkanı,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Taşınır Kontrol Yetkilisi,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Okul Kütüphanesi,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Bu birimlerin onayından sonra belgeniz sistemde oluşacaktır, çıktı alarak kullanabilirsiniz, 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ıslak imzalı belge isteyenler onay süreci tamamlandıktan sonra şahsen müracaat ile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Öğrenci İşleri Daire Başkanlığından alabilecekler.</a:t>
            </a:r>
          </a:p>
          <a:p>
            <a:pPr marL="0" indent="0">
              <a:buFont typeface="Wingdings 3" charset="2"/>
              <a:buNone/>
            </a:pPr>
            <a:endParaRPr lang="tr-TR" dirty="0" smtClean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" y="1283390"/>
            <a:ext cx="833273" cy="824811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7198145" y="98027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983777" y="1525212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4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&gt;4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5797" y="206615"/>
            <a:ext cx="9739017" cy="1687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</a:rPr>
              <a:t>Süreç tamamlandıktan sonra, </a:t>
            </a:r>
            <a:r>
              <a:rPr lang="tr-TR" b="1" u="sng" dirty="0" smtClean="0">
                <a:solidFill>
                  <a:srgbClr val="00B0F0"/>
                </a:solidFill>
              </a:rPr>
              <a:t>BELGE İSTEK </a:t>
            </a:r>
            <a:r>
              <a:rPr lang="tr-TR" b="1" dirty="0" smtClean="0">
                <a:solidFill>
                  <a:schemeClr val="tx1"/>
                </a:solidFill>
              </a:rPr>
              <a:t>sekmesinde </a:t>
            </a:r>
            <a:r>
              <a:rPr lang="tr-TR" b="1" dirty="0" smtClean="0">
                <a:solidFill>
                  <a:srgbClr val="00B0F0"/>
                </a:solidFill>
              </a:rPr>
              <a:t>PDF formatında belge üretilecektir.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947" t="22457" r="56500" b="12841"/>
          <a:stretch/>
        </p:blipFill>
        <p:spPr>
          <a:xfrm>
            <a:off x="7344952" y="2178190"/>
            <a:ext cx="4089862" cy="44362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412481" y="2876350"/>
            <a:ext cx="587141" cy="10684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/>
          <a:srcRect l="3474" t="31860" r="49395" b="29824"/>
          <a:stretch/>
        </p:blipFill>
        <p:spPr>
          <a:xfrm>
            <a:off x="625642" y="2178190"/>
            <a:ext cx="5746282" cy="2627696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5111015" y="1001027"/>
            <a:ext cx="413886" cy="2098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561347" y="1001027"/>
            <a:ext cx="4331369" cy="286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İçerik Yer Tutucusu 2"/>
          <p:cNvSpPr txBox="1">
            <a:spLocks/>
          </p:cNvSpPr>
          <p:nvPr/>
        </p:nvSpPr>
        <p:spPr>
          <a:xfrm>
            <a:off x="8412481" y="1294597"/>
            <a:ext cx="3320716" cy="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tr-TR" b="1" dirty="0" smtClean="0">
                <a:solidFill>
                  <a:srgbClr val="00B0F0"/>
                </a:solidFill>
              </a:rPr>
              <a:t>ÖRNEK BELGE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" y="1283390"/>
            <a:ext cx="833273" cy="824811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4750174" y="94650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929466" y="77246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040130" y="5819619"/>
            <a:ext cx="197708" cy="1857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flipV="1">
            <a:off x="9485871" y="5848862"/>
            <a:ext cx="133864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199</Words>
  <Application>Microsoft Office PowerPoint</Application>
  <PresentationFormat>Geniş ekran</PresentationFormat>
  <Paragraphs>37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Duman</vt:lpstr>
      <vt:lpstr>Erciyes Üniversitesi</vt:lpstr>
      <vt:lpstr>Adım &gt;1</vt:lpstr>
      <vt:lpstr>Adım &gt;2</vt:lpstr>
      <vt:lpstr>Adım &gt;3</vt:lpstr>
      <vt:lpstr>Adım &gt;4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ERU PBYS</dc:title>
  <dc:creator>Windows Kullanıcısı</dc:creator>
  <cp:lastModifiedBy>Windows Kullanıcısı</cp:lastModifiedBy>
  <cp:revision>26</cp:revision>
  <dcterms:created xsi:type="dcterms:W3CDTF">2024-03-28T11:27:53Z</dcterms:created>
  <dcterms:modified xsi:type="dcterms:W3CDTF">2024-06-12T16:27:04Z</dcterms:modified>
</cp:coreProperties>
</file>