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57" r:id="rId3"/>
    <p:sldId id="258" r:id="rId4"/>
    <p:sldId id="260" r:id="rId5"/>
    <p:sldId id="259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68FC1-5D0F-41BB-8318-EF154450BCA4}" type="datetimeFigureOut">
              <a:rPr lang="tr-TR" smtClean="0"/>
              <a:t>11.06.2024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tr-TR" smtClean="0"/>
              <a:t>on7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82B99-80FC-4DF1-AD4B-7234905E9E6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9907396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C09133-7CBC-4C44-9E05-673EF66F8F3A}" type="datetimeFigureOut">
              <a:rPr lang="tr-TR" smtClean="0"/>
              <a:t>11.06.2024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tr-TR" smtClean="0"/>
              <a:t>on7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E1F5B-538F-4B05-B779-87FC6CB1970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1739099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B9D2C-EBD9-4E53-98F5-D45FE0FDCC4E}" type="datetime1">
              <a:rPr lang="en-US" smtClean="0"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-- on7 --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vortex dir="r"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BBAE-A062-4D26-9152-22471B862359}" type="datetime1">
              <a:rPr lang="en-US" smtClean="0"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-- on7 --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vortex dir="r"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273BC-2AFE-43AC-8AE3-925DD20A6BCC}" type="datetime1">
              <a:rPr lang="en-US" smtClean="0"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-- on7 --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vortex dir="r"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15AF6-6117-4587-BB39-5EDF25DB6858}" type="datetime1">
              <a:rPr lang="en-US" smtClean="0"/>
              <a:t>6/11/2024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-- on7 --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vortex dir="r"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25AAD-390E-4BD0-814C-E5ADFC74A985}" type="datetime1">
              <a:rPr lang="en-US" smtClean="0"/>
              <a:t>6/11/2024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-- on7 --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vortex dir="r"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2F7AA-6416-49BF-996F-E8E05FC4CFC7}" type="datetime1">
              <a:rPr lang="en-US" smtClean="0"/>
              <a:t>6/11/2024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-- on7 --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vortex dir="r"/>
      </p:transition>
    </mc:Choice>
    <mc:Fallback xmlns="">
      <p:transition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A79D4-09C3-4FF1-BFBB-7502F067A4DC}" type="datetime1">
              <a:rPr lang="en-US" smtClean="0"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-- on7 --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vortex dir="r"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7CE1B-FF4B-4E46-8ACB-D6A41C6A6205}" type="datetime1">
              <a:rPr lang="en-US" smtClean="0"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-- on7 --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vortex dir="r"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26BA0-40E2-4918-809C-0237F39F9FF1}" type="datetime1">
              <a:rPr lang="en-US" smtClean="0"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-- on7 --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vortex dir="r"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B370E-464A-4336-B12F-98B163479D8B}" type="datetime1">
              <a:rPr lang="en-US" smtClean="0"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-- on7 --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vortex dir="r"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4403D-37AE-4205-BF9C-827690D530CD}" type="datetime1">
              <a:rPr lang="en-US" smtClean="0"/>
              <a:t>6/11/2024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-- on7 --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vortex dir="r"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2BFA76-3819-47FB-9DD5-2906E4FA8916}" type="datetime1">
              <a:rPr lang="en-US" smtClean="0"/>
              <a:t>6/11/2024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-- on7 --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vortex dir="r"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34F8C-1446-40CF-B688-8486920A43ED}" type="datetime1">
              <a:rPr lang="en-US" smtClean="0"/>
              <a:t>6/11/2024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-- on7 --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vortex dir="r"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4FD30-B7E7-4608-90E0-C6C1B36209B7}" type="datetime1">
              <a:rPr lang="en-US" smtClean="0"/>
              <a:t>6/11/2024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-- on7 --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vortex dir="r"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BAF5-29A1-44AD-80E1-440AE4C9A9E7}" type="datetime1">
              <a:rPr lang="en-US" smtClean="0"/>
              <a:t>6/11/2024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-- on7 --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vortex dir="r"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E108-B02E-45AF-B8C1-F35D1A1AEFC9}" type="datetime1">
              <a:rPr lang="en-US" smtClean="0"/>
              <a:t>6/11/2024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-- on7 --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vortex dir="r"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113CC-41CC-4F13-964E-5849128A06F9}" type="datetime1">
              <a:rPr lang="en-US" smtClean="0"/>
              <a:t>6/11/2024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-- on7 --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mc:AlternateContent xmlns:mc="http://schemas.openxmlformats.org/markup-compatibility/2006" xmlns:p14="http://schemas.microsoft.com/office/powerpoint/2010/main">
    <mc:Choice Requires="p14">
      <p:transition p14:dur="250">
        <p14:vortex dir="r"/>
      </p:transition>
    </mc:Choice>
    <mc:Fallback xmlns="">
      <p:transition>
        <p:fade/>
      </p:transition>
    </mc:Fallback>
  </mc:AlternateConten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obisis.erciyes.edu.t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045000" y="1955761"/>
            <a:ext cx="8915399" cy="1261250"/>
          </a:xfrm>
        </p:spPr>
        <p:txBody>
          <a:bodyPr>
            <a:normAutofit fontScale="90000"/>
          </a:bodyPr>
          <a:lstStyle/>
          <a:p>
            <a:r>
              <a:rPr lang="tr-TR" sz="8000" b="1" dirty="0" smtClean="0"/>
              <a:t>Erciyes Üniversitesi</a:t>
            </a:r>
            <a:endParaRPr lang="tr-TR" sz="80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240558" y="3217011"/>
            <a:ext cx="8521514" cy="2866155"/>
          </a:xfrm>
        </p:spPr>
        <p:txBody>
          <a:bodyPr>
            <a:noAutofit/>
          </a:bodyPr>
          <a:lstStyle/>
          <a:p>
            <a:r>
              <a:rPr lang="tr-TR" sz="4000" b="1" dirty="0" smtClean="0">
                <a:solidFill>
                  <a:srgbClr val="00B0F0"/>
                </a:solidFill>
              </a:rPr>
              <a:t>- Yatay Geçiş Ek Madde 1</a:t>
            </a:r>
          </a:p>
          <a:p>
            <a:r>
              <a:rPr lang="tr-TR" sz="4000" b="1" dirty="0" smtClean="0">
                <a:solidFill>
                  <a:srgbClr val="00B0F0"/>
                </a:solidFill>
              </a:rPr>
              <a:t>- Yatay </a:t>
            </a:r>
            <a:r>
              <a:rPr lang="tr-TR" sz="4000" b="1" dirty="0">
                <a:solidFill>
                  <a:srgbClr val="00B0F0"/>
                </a:solidFill>
              </a:rPr>
              <a:t>Geçiş </a:t>
            </a:r>
            <a:r>
              <a:rPr lang="tr-TR" sz="4000" b="1" dirty="0" err="1" smtClean="0">
                <a:solidFill>
                  <a:srgbClr val="00B0F0"/>
                </a:solidFill>
              </a:rPr>
              <a:t>Gano</a:t>
            </a:r>
            <a:endParaRPr lang="tr-TR" sz="4000" b="1" dirty="0" smtClean="0">
              <a:solidFill>
                <a:srgbClr val="00B0F0"/>
              </a:solidFill>
            </a:endParaRPr>
          </a:p>
          <a:p>
            <a:r>
              <a:rPr lang="tr-TR" sz="3200" b="1" dirty="0" smtClean="0">
                <a:solidFill>
                  <a:srgbClr val="C00000"/>
                </a:solidFill>
              </a:rPr>
              <a:t>İle ilgili makama verilecek belge talep işlem adımları</a:t>
            </a:r>
            <a:endParaRPr lang="tr-TR" sz="3200" b="1" dirty="0">
              <a:solidFill>
                <a:srgbClr val="C00000"/>
              </a:solidFill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022" y="280159"/>
            <a:ext cx="1476790" cy="1461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415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vortex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" y="706581"/>
            <a:ext cx="1878676" cy="865909"/>
          </a:xfrm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bg1"/>
                </a:solidFill>
              </a:rPr>
              <a:t>Adım</a:t>
            </a:r>
            <a:r>
              <a:rPr lang="tr-TR" sz="2800" dirty="0" smtClean="0">
                <a:solidFill>
                  <a:schemeClr val="bg1"/>
                </a:solidFill>
              </a:rPr>
              <a:t> &gt;1</a:t>
            </a:r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654790" y="1219200"/>
            <a:ext cx="8915400" cy="476596"/>
          </a:xfrm>
        </p:spPr>
        <p:txBody>
          <a:bodyPr/>
          <a:lstStyle/>
          <a:p>
            <a:r>
              <a:rPr lang="tr-TR" dirty="0">
                <a:hlinkClick r:id="rId2"/>
              </a:rPr>
              <a:t>https://obisis.erciyes.edu.tr</a:t>
            </a:r>
            <a:r>
              <a:rPr lang="tr-TR" dirty="0" smtClean="0">
                <a:hlinkClick r:id="rId2"/>
              </a:rPr>
              <a:t>/</a:t>
            </a:r>
            <a:r>
              <a:rPr lang="tr-TR" dirty="0" smtClean="0"/>
              <a:t> adresine giriş yapılır,  </a:t>
            </a:r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1063237" y="2945301"/>
            <a:ext cx="5568569" cy="4414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b="1" dirty="0" smtClean="0">
                <a:solidFill>
                  <a:srgbClr val="C00000"/>
                </a:solidFill>
              </a:rPr>
              <a:t>Öğrenici No, şifre ve güvenlik kodu girilir, </a:t>
            </a:r>
          </a:p>
        </p:txBody>
      </p:sp>
      <p:cxnSp>
        <p:nvCxnSpPr>
          <p:cNvPr id="7" name="Düz Ok Bağlayıcısı 6"/>
          <p:cNvCxnSpPr/>
          <p:nvPr/>
        </p:nvCxnSpPr>
        <p:spPr>
          <a:xfrm>
            <a:off x="3262964" y="3386736"/>
            <a:ext cx="3611880" cy="456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Resim 5"/>
          <p:cNvPicPr>
            <a:picLocks noChangeAspect="1"/>
          </p:cNvPicPr>
          <p:nvPr/>
        </p:nvPicPr>
        <p:blipFill rotWithShape="1">
          <a:blip r:embed="rId3"/>
          <a:srcRect t="3484" r="55007" b="19399"/>
          <a:stretch/>
        </p:blipFill>
        <p:spPr>
          <a:xfrm>
            <a:off x="6874844" y="1695796"/>
            <a:ext cx="4810225" cy="4142694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64" y="1283390"/>
            <a:ext cx="833273" cy="824811"/>
          </a:xfrm>
          <a:prstGeom prst="rect">
            <a:avLst/>
          </a:prstGeom>
        </p:spPr>
      </p:pic>
      <p:sp>
        <p:nvSpPr>
          <p:cNvPr id="19" name="Dikdörtgen 18"/>
          <p:cNvSpPr/>
          <p:nvPr/>
        </p:nvSpPr>
        <p:spPr>
          <a:xfrm>
            <a:off x="1310893" y="2125255"/>
            <a:ext cx="567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tr-T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Dikdörtgen 19"/>
          <p:cNvSpPr/>
          <p:nvPr/>
        </p:nvSpPr>
        <p:spPr>
          <a:xfrm>
            <a:off x="3069237" y="487934"/>
            <a:ext cx="567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tr-T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4790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vortex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" y="706581"/>
            <a:ext cx="1878676" cy="865909"/>
          </a:xfrm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bg1"/>
                </a:solidFill>
              </a:rPr>
              <a:t>Adım</a:t>
            </a:r>
            <a:r>
              <a:rPr lang="tr-TR" sz="2800" dirty="0" smtClean="0">
                <a:solidFill>
                  <a:schemeClr val="bg1"/>
                </a:solidFill>
              </a:rPr>
              <a:t> &gt;2</a:t>
            </a:r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654790" y="576441"/>
            <a:ext cx="8915400" cy="476596"/>
          </a:xfrm>
        </p:spPr>
        <p:txBody>
          <a:bodyPr/>
          <a:lstStyle/>
          <a:p>
            <a:r>
              <a:rPr lang="tr-TR" dirty="0" smtClean="0"/>
              <a:t>Gelen ekranda </a:t>
            </a:r>
            <a:r>
              <a:rPr lang="tr-TR" b="1" u="sng" dirty="0" smtClean="0">
                <a:solidFill>
                  <a:srgbClr val="FF0000"/>
                </a:solidFill>
              </a:rPr>
              <a:t>BELGE İSTEK </a:t>
            </a:r>
            <a:r>
              <a:rPr lang="tr-TR" dirty="0" smtClean="0"/>
              <a:t>sekmesine tıklanır,</a:t>
            </a:r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1591826" y="4339520"/>
            <a:ext cx="9914466" cy="7078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400" b="1" dirty="0" smtClean="0">
                <a:solidFill>
                  <a:srgbClr val="C00000"/>
                </a:solidFill>
              </a:rPr>
              <a:t>Bu alandan uygun istek seçilir, </a:t>
            </a:r>
            <a:r>
              <a:rPr lang="tr-TR" sz="1400" b="1" u="sng" dirty="0" smtClean="0">
                <a:solidFill>
                  <a:srgbClr val="00B0F0"/>
                </a:solidFill>
              </a:rPr>
              <a:t>EK MADDE 1</a:t>
            </a:r>
            <a:r>
              <a:rPr lang="tr-TR" sz="1400" b="1" dirty="0" smtClean="0">
                <a:solidFill>
                  <a:srgbClr val="C00000"/>
                </a:solidFill>
              </a:rPr>
              <a:t> / </a:t>
            </a:r>
            <a:r>
              <a:rPr lang="tr-TR" sz="1400" b="1" u="sng" dirty="0" smtClean="0">
                <a:solidFill>
                  <a:srgbClr val="00B0F0"/>
                </a:solidFill>
              </a:rPr>
              <a:t>GANO</a:t>
            </a:r>
            <a:r>
              <a:rPr lang="tr-TR" sz="1400" b="1" dirty="0" smtClean="0">
                <a:solidFill>
                  <a:srgbClr val="C00000"/>
                </a:solidFill>
              </a:rPr>
              <a:t> , </a:t>
            </a:r>
            <a:r>
              <a:rPr lang="tr-TR" sz="1400" b="1" dirty="0">
                <a:solidFill>
                  <a:srgbClr val="C00000"/>
                </a:solidFill>
              </a:rPr>
              <a:t>Sonrasında gelen ekrana </a:t>
            </a:r>
            <a:r>
              <a:rPr lang="tr-TR" sz="1400" b="1" u="sng" dirty="0">
                <a:solidFill>
                  <a:srgbClr val="00B0F0"/>
                </a:solidFill>
              </a:rPr>
              <a:t>ONAY</a:t>
            </a:r>
            <a:r>
              <a:rPr lang="tr-TR" sz="1400" b="1" dirty="0">
                <a:solidFill>
                  <a:srgbClr val="C00000"/>
                </a:solidFill>
              </a:rPr>
              <a:t> verilir, </a:t>
            </a:r>
            <a:endParaRPr lang="tr-TR" sz="1400" b="1" dirty="0" smtClean="0">
              <a:solidFill>
                <a:srgbClr val="C00000"/>
              </a:solidFill>
            </a:endParaRPr>
          </a:p>
          <a:p>
            <a:r>
              <a:rPr lang="tr-TR" sz="1400" b="1" dirty="0">
                <a:solidFill>
                  <a:srgbClr val="C00000"/>
                </a:solidFill>
              </a:rPr>
              <a:t>Son olarak </a:t>
            </a:r>
            <a:r>
              <a:rPr lang="tr-TR" sz="1400" b="1" u="sng" dirty="0">
                <a:solidFill>
                  <a:srgbClr val="0070C0"/>
                </a:solidFill>
              </a:rPr>
              <a:t>İstek Listeme </a:t>
            </a:r>
            <a:r>
              <a:rPr lang="tr-TR" sz="1400" b="1" u="sng" dirty="0" err="1">
                <a:solidFill>
                  <a:srgbClr val="0070C0"/>
                </a:solidFill>
              </a:rPr>
              <a:t>Ekle</a:t>
            </a:r>
            <a:r>
              <a:rPr lang="tr-TR" sz="1400" b="1" dirty="0" err="1">
                <a:solidFill>
                  <a:srgbClr val="C00000"/>
                </a:solidFill>
              </a:rPr>
              <a:t>’ye</a:t>
            </a:r>
            <a:r>
              <a:rPr lang="tr-TR" sz="1400" b="1" dirty="0">
                <a:solidFill>
                  <a:srgbClr val="C00000"/>
                </a:solidFill>
              </a:rPr>
              <a:t> </a:t>
            </a:r>
            <a:r>
              <a:rPr lang="tr-TR" sz="1400" b="1" dirty="0" smtClean="0">
                <a:solidFill>
                  <a:srgbClr val="C00000"/>
                </a:solidFill>
              </a:rPr>
              <a:t>tıklanır ve </a:t>
            </a:r>
            <a:r>
              <a:rPr lang="tr-TR" sz="1400" b="1" dirty="0" smtClean="0">
                <a:solidFill>
                  <a:srgbClr val="C00000"/>
                </a:solidFill>
              </a:rPr>
              <a:t>ile </a:t>
            </a:r>
            <a:r>
              <a:rPr lang="tr-TR" sz="1400" b="1" dirty="0" smtClean="0">
                <a:solidFill>
                  <a:srgbClr val="C00000"/>
                </a:solidFill>
              </a:rPr>
              <a:t>ilişik kesme süreci başlar,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3474" t="31860" r="49395" b="29824"/>
          <a:stretch/>
        </p:blipFill>
        <p:spPr>
          <a:xfrm>
            <a:off x="1421305" y="1525249"/>
            <a:ext cx="4893335" cy="2237655"/>
          </a:xfrm>
          <a:prstGeom prst="rect">
            <a:avLst/>
          </a:prstGeom>
        </p:spPr>
      </p:pic>
      <p:cxnSp>
        <p:nvCxnSpPr>
          <p:cNvPr id="10" name="Düz Ok Bağlayıcısı 9"/>
          <p:cNvCxnSpPr/>
          <p:nvPr/>
        </p:nvCxnSpPr>
        <p:spPr>
          <a:xfrm flipH="1">
            <a:off x="5351646" y="891862"/>
            <a:ext cx="148465" cy="13700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Ok Bağlayıcısı 7"/>
          <p:cNvCxnSpPr/>
          <p:nvPr/>
        </p:nvCxnSpPr>
        <p:spPr>
          <a:xfrm flipH="1" flipV="1">
            <a:off x="2052198" y="3349592"/>
            <a:ext cx="3373680" cy="10587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Resim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009" y="1294789"/>
            <a:ext cx="3270142" cy="1401489"/>
          </a:xfrm>
          <a:prstGeom prst="rect">
            <a:avLst/>
          </a:prstGeom>
        </p:spPr>
      </p:pic>
      <p:pic>
        <p:nvPicPr>
          <p:cNvPr id="22" name="Resim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89" y="1283390"/>
            <a:ext cx="833273" cy="824811"/>
          </a:xfrm>
          <a:prstGeom prst="rect">
            <a:avLst/>
          </a:prstGeom>
        </p:spPr>
      </p:pic>
      <p:pic>
        <p:nvPicPr>
          <p:cNvPr id="23" name="Resim 2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51" r="21132" b="18213"/>
          <a:stretch/>
        </p:blipFill>
        <p:spPr>
          <a:xfrm>
            <a:off x="6172700" y="5384765"/>
            <a:ext cx="5691296" cy="957095"/>
          </a:xfrm>
          <a:prstGeom prst="rect">
            <a:avLst/>
          </a:prstGeom>
        </p:spPr>
      </p:pic>
      <p:cxnSp>
        <p:nvCxnSpPr>
          <p:cNvPr id="18" name="Düz Ok Bağlayıcısı 17"/>
          <p:cNvCxnSpPr/>
          <p:nvPr/>
        </p:nvCxnSpPr>
        <p:spPr>
          <a:xfrm flipH="1" flipV="1">
            <a:off x="8973080" y="2303538"/>
            <a:ext cx="90536" cy="2035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Düz Ok Bağlayıcısı 32"/>
          <p:cNvCxnSpPr/>
          <p:nvPr/>
        </p:nvCxnSpPr>
        <p:spPr>
          <a:xfrm>
            <a:off x="4233564" y="4931339"/>
            <a:ext cx="2504987" cy="9319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Dikdörtgen 36"/>
          <p:cNvSpPr/>
          <p:nvPr/>
        </p:nvSpPr>
        <p:spPr>
          <a:xfrm>
            <a:off x="4575533" y="780770"/>
            <a:ext cx="567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tr-T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Dikdörtgen 37"/>
          <p:cNvSpPr/>
          <p:nvPr/>
        </p:nvSpPr>
        <p:spPr>
          <a:xfrm>
            <a:off x="5141986" y="3537244"/>
            <a:ext cx="567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tr-T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9" name="Dikdörtgen 38"/>
          <p:cNvSpPr/>
          <p:nvPr/>
        </p:nvSpPr>
        <p:spPr>
          <a:xfrm>
            <a:off x="9120536" y="3349592"/>
            <a:ext cx="567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tr-T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0" name="Dikdörtgen 39"/>
          <p:cNvSpPr/>
          <p:nvPr/>
        </p:nvSpPr>
        <p:spPr>
          <a:xfrm>
            <a:off x="4233564" y="4942905"/>
            <a:ext cx="567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endParaRPr lang="tr-T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08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vortex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" y="706581"/>
            <a:ext cx="1878676" cy="865909"/>
          </a:xfrm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bg1"/>
                </a:solidFill>
              </a:rPr>
              <a:t>Adım</a:t>
            </a:r>
            <a:r>
              <a:rPr lang="tr-TR" sz="2800" dirty="0" smtClean="0">
                <a:solidFill>
                  <a:schemeClr val="bg1"/>
                </a:solidFill>
              </a:rPr>
              <a:t> &gt;3</a:t>
            </a:r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231278" y="903178"/>
            <a:ext cx="8915400" cy="782855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Sistemde sürecin takibi OBİSİS üzerinden </a:t>
            </a:r>
            <a:r>
              <a:rPr lang="tr-TR" b="1" dirty="0" smtClean="0">
                <a:solidFill>
                  <a:srgbClr val="00B0F0"/>
                </a:solidFill>
              </a:rPr>
              <a:t>MEZUNİYET</a:t>
            </a:r>
            <a:r>
              <a:rPr lang="tr-TR" dirty="0" smtClean="0"/>
              <a:t> seslemesinden kontrol edilebilir, </a:t>
            </a:r>
            <a:r>
              <a:rPr lang="tr-TR" b="1" dirty="0" smtClean="0">
                <a:solidFill>
                  <a:srgbClr val="00B0F0"/>
                </a:solidFill>
              </a:rPr>
              <a:t>onaylanan ve onaylanmayan </a:t>
            </a:r>
            <a:r>
              <a:rPr lang="tr-TR" dirty="0" smtClean="0"/>
              <a:t>birimler bu bölümde gözükmektedir, onaylanmayan birimler için ilgili birim görüşebilirsiniz,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2"/>
          <a:srcRect l="2448" t="22035" r="48841" b="11439"/>
          <a:stretch/>
        </p:blipFill>
        <p:spPr>
          <a:xfrm>
            <a:off x="6424640" y="2118988"/>
            <a:ext cx="5410467" cy="4156502"/>
          </a:xfrm>
          <a:prstGeom prst="rect">
            <a:avLst/>
          </a:prstGeom>
        </p:spPr>
      </p:pic>
      <p:cxnSp>
        <p:nvCxnSpPr>
          <p:cNvPr id="9" name="Düz Ok Bağlayıcısı 8"/>
          <p:cNvCxnSpPr/>
          <p:nvPr/>
        </p:nvCxnSpPr>
        <p:spPr>
          <a:xfrm>
            <a:off x="7324825" y="1139535"/>
            <a:ext cx="519764" cy="11320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/>
          <p:nvPr/>
        </p:nvCxnSpPr>
        <p:spPr>
          <a:xfrm>
            <a:off x="5197642" y="1572490"/>
            <a:ext cx="5707781" cy="42026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İçerik Yer Tutucusu 2"/>
          <p:cNvSpPr txBox="1">
            <a:spLocks/>
          </p:cNvSpPr>
          <p:nvPr/>
        </p:nvSpPr>
        <p:spPr>
          <a:xfrm>
            <a:off x="1310787" y="1873334"/>
            <a:ext cx="4146737" cy="47347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dirty="0" smtClean="0"/>
              <a:t>Bu süreçte ilgili fakülte ve bölümlerin onaylama süreci başlar, </a:t>
            </a:r>
          </a:p>
          <a:p>
            <a:pPr marL="0" indent="0">
              <a:buFont typeface="Wingdings 3" charset="2"/>
              <a:buNone/>
            </a:pPr>
            <a:r>
              <a:rPr lang="tr-TR" dirty="0" smtClean="0"/>
              <a:t>bu süreçler, fakülte ve birimlere göre değişiklik gösterir;</a:t>
            </a:r>
          </a:p>
          <a:p>
            <a:r>
              <a:rPr lang="tr-TR" b="1" dirty="0" smtClean="0">
                <a:solidFill>
                  <a:srgbClr val="00B0F0"/>
                </a:solidFill>
              </a:rPr>
              <a:t>Kütüphane Daire Başkanlığı,</a:t>
            </a:r>
          </a:p>
          <a:p>
            <a:r>
              <a:rPr lang="tr-TR" b="1" dirty="0" smtClean="0">
                <a:solidFill>
                  <a:srgbClr val="00B0F0"/>
                </a:solidFill>
              </a:rPr>
              <a:t>Bölüm Başkanı,</a:t>
            </a:r>
          </a:p>
          <a:p>
            <a:r>
              <a:rPr lang="tr-TR" b="1" dirty="0" smtClean="0">
                <a:solidFill>
                  <a:srgbClr val="00B0F0"/>
                </a:solidFill>
              </a:rPr>
              <a:t>Taşınır Kontrol Yetkilisi,</a:t>
            </a:r>
          </a:p>
          <a:p>
            <a:r>
              <a:rPr lang="tr-TR" b="1" dirty="0" smtClean="0">
                <a:solidFill>
                  <a:srgbClr val="00B0F0"/>
                </a:solidFill>
              </a:rPr>
              <a:t>Okul Kütüphanesi,</a:t>
            </a:r>
          </a:p>
          <a:p>
            <a:pPr marL="0" indent="0">
              <a:buFont typeface="Wingdings 3" charset="2"/>
              <a:buNone/>
            </a:pPr>
            <a:r>
              <a:rPr lang="tr-TR" dirty="0" smtClean="0"/>
              <a:t>Bu birimlerin onayından sonra belgeniz sistemde oluşacaktır, çıktı alarak kullanabilirsiniz, </a:t>
            </a:r>
          </a:p>
          <a:p>
            <a:pPr marL="0" indent="0">
              <a:buFont typeface="Wingdings 3" charset="2"/>
              <a:buNone/>
            </a:pPr>
            <a:r>
              <a:rPr lang="tr-TR" dirty="0" smtClean="0"/>
              <a:t>ıslak imzalı belge isteyenler onay süreci tamamlandıktan sonra şahsen müracaat ile</a:t>
            </a:r>
          </a:p>
          <a:p>
            <a:pPr marL="0" indent="0">
              <a:buFont typeface="Wingdings 3" charset="2"/>
              <a:buNone/>
            </a:pPr>
            <a:r>
              <a:rPr lang="tr-TR" dirty="0" smtClean="0"/>
              <a:t>Öğrenci İşleri Daire Başkanlığından alabilecekler.</a:t>
            </a:r>
          </a:p>
          <a:p>
            <a:pPr marL="0" indent="0">
              <a:buFont typeface="Wingdings 3" charset="2"/>
              <a:buNone/>
            </a:pPr>
            <a:endParaRPr lang="tr-TR" dirty="0" smtClean="0"/>
          </a:p>
        </p:txBody>
      </p:sp>
      <p:pic>
        <p:nvPicPr>
          <p:cNvPr id="21" name="Resim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64" y="1283390"/>
            <a:ext cx="833273" cy="824811"/>
          </a:xfrm>
          <a:prstGeom prst="rect">
            <a:avLst/>
          </a:prstGeom>
        </p:spPr>
      </p:pic>
      <p:sp>
        <p:nvSpPr>
          <p:cNvPr id="22" name="Dikdörtgen 21"/>
          <p:cNvSpPr/>
          <p:nvPr/>
        </p:nvSpPr>
        <p:spPr>
          <a:xfrm>
            <a:off x="7198145" y="98027"/>
            <a:ext cx="567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7</a:t>
            </a:r>
            <a:endParaRPr lang="tr-T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4983777" y="1525212"/>
            <a:ext cx="567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8</a:t>
            </a:r>
            <a:endParaRPr lang="tr-T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8247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vortex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" y="706581"/>
            <a:ext cx="1878676" cy="865909"/>
          </a:xfrm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bg1"/>
                </a:solidFill>
              </a:rPr>
              <a:t>Adım</a:t>
            </a:r>
            <a:r>
              <a:rPr lang="tr-TR" sz="2800" dirty="0" smtClean="0">
                <a:solidFill>
                  <a:schemeClr val="bg1"/>
                </a:solidFill>
              </a:rPr>
              <a:t> &gt;4</a:t>
            </a:r>
            <a:endParaRPr lang="tr-TR" sz="2800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95797" y="206615"/>
            <a:ext cx="9739017" cy="168763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tr-TR" b="1" dirty="0" smtClean="0">
                <a:solidFill>
                  <a:schemeClr val="tx1"/>
                </a:solidFill>
              </a:rPr>
              <a:t>Süreç tamamlandıktan sonra, </a:t>
            </a:r>
            <a:r>
              <a:rPr lang="tr-TR" b="1" u="sng" dirty="0" smtClean="0">
                <a:solidFill>
                  <a:srgbClr val="00B0F0"/>
                </a:solidFill>
              </a:rPr>
              <a:t>BELGE İSTEK </a:t>
            </a:r>
            <a:r>
              <a:rPr lang="tr-TR" b="1" dirty="0" smtClean="0">
                <a:solidFill>
                  <a:schemeClr val="tx1"/>
                </a:solidFill>
              </a:rPr>
              <a:t>sekmesinde </a:t>
            </a:r>
            <a:r>
              <a:rPr lang="tr-TR" b="1" dirty="0" smtClean="0">
                <a:solidFill>
                  <a:srgbClr val="00B0F0"/>
                </a:solidFill>
              </a:rPr>
              <a:t>PDF formatında belge üretilecektir.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9947" t="22457" r="56500" b="12841"/>
          <a:stretch/>
        </p:blipFill>
        <p:spPr>
          <a:xfrm>
            <a:off x="7344952" y="2178190"/>
            <a:ext cx="4089862" cy="4436299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8412481" y="2876350"/>
            <a:ext cx="587141" cy="106840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 rotWithShape="1">
          <a:blip r:embed="rId3"/>
          <a:srcRect l="3474" t="31860" r="49395" b="29824"/>
          <a:stretch/>
        </p:blipFill>
        <p:spPr>
          <a:xfrm>
            <a:off x="625642" y="2178190"/>
            <a:ext cx="5746282" cy="2627696"/>
          </a:xfrm>
          <a:prstGeom prst="rect">
            <a:avLst/>
          </a:prstGeom>
        </p:spPr>
      </p:pic>
      <p:cxnSp>
        <p:nvCxnSpPr>
          <p:cNvPr id="16" name="Düz Ok Bağlayıcısı 15"/>
          <p:cNvCxnSpPr/>
          <p:nvPr/>
        </p:nvCxnSpPr>
        <p:spPr>
          <a:xfrm flipH="1">
            <a:off x="5111015" y="1001027"/>
            <a:ext cx="413886" cy="2098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Ok Bağlayıcısı 16"/>
          <p:cNvCxnSpPr/>
          <p:nvPr/>
        </p:nvCxnSpPr>
        <p:spPr>
          <a:xfrm flipH="1">
            <a:off x="3561347" y="1001027"/>
            <a:ext cx="4331369" cy="28683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İçerik Yer Tutucusu 2"/>
          <p:cNvSpPr txBox="1">
            <a:spLocks/>
          </p:cNvSpPr>
          <p:nvPr/>
        </p:nvSpPr>
        <p:spPr>
          <a:xfrm>
            <a:off x="8412481" y="1294597"/>
            <a:ext cx="3320716" cy="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endParaRPr lang="tr-TR" dirty="0" smtClean="0">
              <a:solidFill>
                <a:schemeClr val="tx1"/>
              </a:solidFill>
            </a:endParaRPr>
          </a:p>
          <a:p>
            <a:pPr marL="0" indent="0">
              <a:buFont typeface="Wingdings 3" charset="2"/>
              <a:buNone/>
            </a:pPr>
            <a:r>
              <a:rPr lang="tr-TR" b="1" dirty="0" smtClean="0">
                <a:solidFill>
                  <a:srgbClr val="00B0F0"/>
                </a:solidFill>
              </a:rPr>
              <a:t>ÖRNEK BELGE</a:t>
            </a:r>
            <a:endParaRPr lang="tr-TR" b="1" dirty="0">
              <a:solidFill>
                <a:srgbClr val="00B0F0"/>
              </a:solidFill>
            </a:endParaRPr>
          </a:p>
        </p:txBody>
      </p:sp>
      <p:pic>
        <p:nvPicPr>
          <p:cNvPr id="21" name="Resim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64" y="1283390"/>
            <a:ext cx="833273" cy="824811"/>
          </a:xfrm>
          <a:prstGeom prst="rect">
            <a:avLst/>
          </a:prstGeom>
        </p:spPr>
      </p:pic>
      <p:sp>
        <p:nvSpPr>
          <p:cNvPr id="22" name="Dikdörtgen 21"/>
          <p:cNvSpPr/>
          <p:nvPr/>
        </p:nvSpPr>
        <p:spPr>
          <a:xfrm>
            <a:off x="4750174" y="946504"/>
            <a:ext cx="567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</a:t>
            </a:r>
            <a:endParaRPr lang="tr-T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Dikdörtgen 22"/>
          <p:cNvSpPr/>
          <p:nvPr/>
        </p:nvSpPr>
        <p:spPr>
          <a:xfrm>
            <a:off x="7929466" y="772465"/>
            <a:ext cx="950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</a:t>
            </a:r>
            <a:endParaRPr lang="tr-TR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2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vortex dir="r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man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132</TotalTime>
  <Words>199</Words>
  <Application>Microsoft Office PowerPoint</Application>
  <PresentationFormat>Geniş ekran</PresentationFormat>
  <Paragraphs>37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Wingdings 3</vt:lpstr>
      <vt:lpstr>Duman</vt:lpstr>
      <vt:lpstr>Erciyes Üniversitesi</vt:lpstr>
      <vt:lpstr>Adım &gt;1</vt:lpstr>
      <vt:lpstr>Adım &gt;2</vt:lpstr>
      <vt:lpstr>Adım &gt;3</vt:lpstr>
      <vt:lpstr>Adım &gt;4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ERU PBYS</dc:title>
  <dc:creator>Windows Kullanıcısı</dc:creator>
  <cp:lastModifiedBy>Windows Kullanıcısı</cp:lastModifiedBy>
  <cp:revision>24</cp:revision>
  <dcterms:created xsi:type="dcterms:W3CDTF">2024-03-28T11:27:53Z</dcterms:created>
  <dcterms:modified xsi:type="dcterms:W3CDTF">2024-06-11T10:48:24Z</dcterms:modified>
</cp:coreProperties>
</file>